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92" r:id="rId4"/>
    <p:sldId id="297" r:id="rId5"/>
    <p:sldId id="309" r:id="rId6"/>
    <p:sldId id="280" r:id="rId7"/>
    <p:sldId id="281" r:id="rId8"/>
    <p:sldId id="282" r:id="rId9"/>
    <p:sldId id="284" r:id="rId10"/>
    <p:sldId id="285" r:id="rId11"/>
    <p:sldId id="286" r:id="rId12"/>
    <p:sldId id="287" r:id="rId13"/>
    <p:sldId id="289" r:id="rId14"/>
    <p:sldId id="290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24046A38-9530-493D-96D7-EEABC87885C2}"/>
    <pc:docChg chg="delSld">
      <pc:chgData name="Ellsworth, Tricia" userId="01d6a956-2361-406b-8257-931c99b3a1b5" providerId="ADAL" clId="{24046A38-9530-493D-96D7-EEABC87885C2}" dt="2024-05-16T17:04:31.725" v="0" actId="47"/>
      <pc:docMkLst>
        <pc:docMk/>
      </pc:docMkLst>
      <pc:sldChg chg="del">
        <pc:chgData name="Ellsworth, Tricia" userId="01d6a956-2361-406b-8257-931c99b3a1b5" providerId="ADAL" clId="{24046A38-9530-493D-96D7-EEABC87885C2}" dt="2024-05-16T17:04:31.725" v="0" actId="47"/>
        <pc:sldMkLst>
          <pc:docMk/>
          <pc:sldMk cId="1517282223" sldId="291"/>
        </pc:sldMkLst>
      </pc:sldChg>
      <pc:sldChg chg="del">
        <pc:chgData name="Ellsworth, Tricia" userId="01d6a956-2361-406b-8257-931c99b3a1b5" providerId="ADAL" clId="{24046A38-9530-493D-96D7-EEABC87885C2}" dt="2024-05-16T17:04:31.725" v="0" actId="47"/>
        <pc:sldMkLst>
          <pc:docMk/>
          <pc:sldMk cId="260660306" sldId="293"/>
        </pc:sldMkLst>
      </pc:sldChg>
      <pc:sldChg chg="del">
        <pc:chgData name="Ellsworth, Tricia" userId="01d6a956-2361-406b-8257-931c99b3a1b5" providerId="ADAL" clId="{24046A38-9530-493D-96D7-EEABC87885C2}" dt="2024-05-16T17:04:31.725" v="0" actId="47"/>
        <pc:sldMkLst>
          <pc:docMk/>
          <pc:sldMk cId="141379465" sldId="294"/>
        </pc:sldMkLst>
      </pc:sldChg>
      <pc:sldChg chg="del">
        <pc:chgData name="Ellsworth, Tricia" userId="01d6a956-2361-406b-8257-931c99b3a1b5" providerId="ADAL" clId="{24046A38-9530-493D-96D7-EEABC87885C2}" dt="2024-05-16T17:04:31.725" v="0" actId="47"/>
        <pc:sldMkLst>
          <pc:docMk/>
          <pc:sldMk cId="338003130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76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3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49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5924" y="457201"/>
            <a:ext cx="9500149" cy="5401598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61004-6910-4FF4-B1B9-1E3A168232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08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16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4000" b="1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4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2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53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6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B5D738-E57C-4F19-B88E-10B13781120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048CF9-A278-4E3A-846B-579E8B6E1CC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07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6 Business Law Review PowerPoint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26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goal of each side of a civil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SETTLE out of court</a:t>
            </a:r>
          </a:p>
        </p:txBody>
      </p:sp>
    </p:spTree>
    <p:extLst>
      <p:ext uri="{BB962C8B-B14F-4D97-AF65-F5344CB8AC3E}">
        <p14:creationId xmlns:p14="http://schemas.microsoft.com/office/powerpoint/2010/main" val="326677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400" dirty="0"/>
              <a:t>interrogations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400" dirty="0"/>
              <a:t>depositions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400" dirty="0"/>
              <a:t>requests for documents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400" dirty="0"/>
              <a:t>medical 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400" dirty="0"/>
              <a:t>physical exams</a:t>
            </a:r>
          </a:p>
        </p:txBody>
      </p:sp>
    </p:spTree>
    <p:extLst>
      <p:ext uri="{BB962C8B-B14F-4D97-AF65-F5344CB8AC3E}">
        <p14:creationId xmlns:p14="http://schemas.microsoft.com/office/powerpoint/2010/main" val="328277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asked of </a:t>
            </a:r>
            <a:r>
              <a:rPr lang="en-US"/>
              <a:t>prospective jurors.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Background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Experience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Relationships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Attitudes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Employment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4000" dirty="0"/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206741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in court which side presents their opening statements first.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plaintiff</a:t>
            </a:r>
          </a:p>
        </p:txBody>
      </p:sp>
    </p:spTree>
    <p:extLst>
      <p:ext uri="{BB962C8B-B14F-4D97-AF65-F5344CB8AC3E}">
        <p14:creationId xmlns:p14="http://schemas.microsoft.com/office/powerpoint/2010/main" val="235478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gives instructions to the jurors before they decide the verdict to any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343" y="1845734"/>
            <a:ext cx="10058400" cy="4023360"/>
          </a:xfrm>
        </p:spPr>
        <p:txBody>
          <a:bodyPr/>
          <a:lstStyle/>
          <a:p>
            <a:r>
              <a:rPr lang="en-US" dirty="0"/>
              <a:t>The Judge</a:t>
            </a:r>
          </a:p>
          <a:p>
            <a:r>
              <a:rPr lang="en-US" dirty="0"/>
              <a:t>AKA - Impartial Referee</a:t>
            </a:r>
          </a:p>
        </p:txBody>
      </p:sp>
    </p:spTree>
    <p:extLst>
      <p:ext uri="{BB962C8B-B14F-4D97-AF65-F5344CB8AC3E}">
        <p14:creationId xmlns:p14="http://schemas.microsoft.com/office/powerpoint/2010/main" val="319643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of a jury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97280" y="4518443"/>
            <a:ext cx="10058400" cy="1143000"/>
          </a:xfrm>
        </p:spPr>
        <p:txBody>
          <a:bodyPr/>
          <a:lstStyle/>
          <a:p>
            <a:r>
              <a:rPr lang="en-US" dirty="0"/>
              <a:t>verdict</a:t>
            </a:r>
          </a:p>
        </p:txBody>
      </p:sp>
    </p:spTree>
    <p:extLst>
      <p:ext uri="{BB962C8B-B14F-4D97-AF65-F5344CB8AC3E}">
        <p14:creationId xmlns:p14="http://schemas.microsoft.com/office/powerpoint/2010/main" val="101322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accusation issued by a grand jury.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indictment</a:t>
            </a:r>
          </a:p>
        </p:txBody>
      </p:sp>
    </p:spTree>
    <p:extLst>
      <p:ext uri="{BB962C8B-B14F-4D97-AF65-F5344CB8AC3E}">
        <p14:creationId xmlns:p14="http://schemas.microsoft.com/office/powerpoint/2010/main" val="8986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in which accused pleads to the charge.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arraignment</a:t>
            </a:r>
          </a:p>
        </p:txBody>
      </p:sp>
    </p:spTree>
    <p:extLst>
      <p:ext uri="{BB962C8B-B14F-4D97-AF65-F5344CB8AC3E}">
        <p14:creationId xmlns:p14="http://schemas.microsoft.com/office/powerpoint/2010/main" val="42072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Formal written reply denying or admitting allegations of the complaint.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77660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Jury of inquiry that conducts a preliminary hearing.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Grand jury</a:t>
            </a:r>
          </a:p>
        </p:txBody>
      </p:sp>
    </p:spTree>
    <p:extLst>
      <p:ext uri="{BB962C8B-B14F-4D97-AF65-F5344CB8AC3E}">
        <p14:creationId xmlns:p14="http://schemas.microsoft.com/office/powerpoint/2010/main" val="9559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1089853" y="1053407"/>
            <a:ext cx="5795316" cy="823912"/>
          </a:xfrm>
        </p:spPr>
        <p:txBody>
          <a:bodyPr>
            <a:normAutofit/>
          </a:bodyPr>
          <a:lstStyle/>
          <a:p>
            <a:r>
              <a:rPr lang="en-US" sz="4000" dirty="0"/>
              <a:t>Civil Law – Torts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89853" y="1877319"/>
            <a:ext cx="5777985" cy="4547475"/>
          </a:xfrm>
        </p:spPr>
        <p:txBody>
          <a:bodyPr/>
          <a:lstStyle/>
          <a:p>
            <a:r>
              <a:rPr lang="en-US" sz="3600" dirty="0"/>
              <a:t>Civil trials begin with a </a:t>
            </a:r>
            <a:r>
              <a:rPr lang="en-US" sz="3600" b="1" dirty="0"/>
              <a:t>complaint</a:t>
            </a:r>
            <a:r>
              <a:rPr lang="en-US" sz="3600" dirty="0"/>
              <a:t>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054634" y="1053410"/>
            <a:ext cx="5823857" cy="823912"/>
          </a:xfrm>
        </p:spPr>
        <p:txBody>
          <a:bodyPr>
            <a:noAutofit/>
          </a:bodyPr>
          <a:lstStyle/>
          <a:p>
            <a:r>
              <a:rPr lang="en-US" sz="4000" dirty="0"/>
              <a:t>Criminal Law - Crimes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1877322"/>
            <a:ext cx="5806440" cy="4547475"/>
          </a:xfrm>
        </p:spPr>
        <p:txBody>
          <a:bodyPr>
            <a:normAutofit/>
          </a:bodyPr>
          <a:lstStyle/>
          <a:p>
            <a:r>
              <a:rPr lang="en-US" sz="3600" dirty="0"/>
              <a:t>Criminal trial begins with an </a:t>
            </a:r>
            <a:r>
              <a:rPr lang="en-US" sz="3600" b="1" dirty="0"/>
              <a:t>arrest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927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Court’s decision or determination in a case.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judgment</a:t>
            </a:r>
          </a:p>
        </p:txBody>
      </p:sp>
    </p:spTree>
    <p:extLst>
      <p:ext uri="{BB962C8B-B14F-4D97-AF65-F5344CB8AC3E}">
        <p14:creationId xmlns:p14="http://schemas.microsoft.com/office/powerpoint/2010/main" val="383249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Proceeding to decide whether or not to keep a minor in custody.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Detention hearing</a:t>
            </a:r>
          </a:p>
        </p:txBody>
      </p:sp>
    </p:spTree>
    <p:extLst>
      <p:ext uri="{BB962C8B-B14F-4D97-AF65-F5344CB8AC3E}">
        <p14:creationId xmlns:p14="http://schemas.microsoft.com/office/powerpoint/2010/main" val="106107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plaintiff’s claim against the defendant.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complaint</a:t>
            </a:r>
          </a:p>
        </p:txBody>
      </p:sp>
    </p:spTree>
    <p:extLst>
      <p:ext uri="{BB962C8B-B14F-4D97-AF65-F5344CB8AC3E}">
        <p14:creationId xmlns:p14="http://schemas.microsoft.com/office/powerpoint/2010/main" val="245889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Money or other property left with the court to assure the defendant’s return to court.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Bail</a:t>
            </a:r>
          </a:p>
        </p:txBody>
      </p:sp>
    </p:spTree>
    <p:extLst>
      <p:ext uri="{BB962C8B-B14F-4D97-AF65-F5344CB8AC3E}">
        <p14:creationId xmlns:p14="http://schemas.microsoft.com/office/powerpoint/2010/main" val="10874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 and criminal trials begin the same way.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False.</a:t>
            </a:r>
          </a:p>
          <a:p>
            <a:r>
              <a:rPr lang="en-US" dirty="0"/>
              <a:t>Civil begins with a complaint</a:t>
            </a:r>
          </a:p>
          <a:p>
            <a:r>
              <a:rPr lang="en-US" dirty="0"/>
              <a:t>Criminal begins with an arrest</a:t>
            </a:r>
          </a:p>
        </p:txBody>
      </p:sp>
    </p:spTree>
    <p:extLst>
      <p:ext uri="{BB962C8B-B14F-4D97-AF65-F5344CB8AC3E}">
        <p14:creationId xmlns:p14="http://schemas.microsoft.com/office/powerpoint/2010/main" val="304531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grand jury is a jury of inquiry that carries on its own investigations.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389857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Failure to answer a complaint on time can result in the loss of the case by default.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346034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Juries are made up of people who are experts  in the law.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50418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trials begin with the use of pleadings.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 </a:t>
            </a:r>
          </a:p>
          <a:p>
            <a:r>
              <a:rPr lang="en-US" dirty="0"/>
              <a:t>Criminal trials begin with an arrest</a:t>
            </a:r>
          </a:p>
        </p:txBody>
      </p:sp>
    </p:spTree>
    <p:extLst>
      <p:ext uri="{BB962C8B-B14F-4D97-AF65-F5344CB8AC3E}">
        <p14:creationId xmlns:p14="http://schemas.microsoft.com/office/powerpoint/2010/main" val="334776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Documentary evidence includes objects such as weapons.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  <a:p>
            <a:r>
              <a:rPr lang="en-US" dirty="0"/>
              <a:t>Documentary evidence consist of paper, contracts, receipts.</a:t>
            </a:r>
          </a:p>
          <a:p>
            <a:r>
              <a:rPr lang="en-US" dirty="0"/>
              <a:t>Real evidence consists of weapons, guns, knives, etc.</a:t>
            </a:r>
          </a:p>
        </p:txBody>
      </p:sp>
    </p:spTree>
    <p:extLst>
      <p:ext uri="{BB962C8B-B14F-4D97-AF65-F5344CB8AC3E}">
        <p14:creationId xmlns:p14="http://schemas.microsoft.com/office/powerpoint/2010/main" val="11285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Miranda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7827" y="1888796"/>
            <a:ext cx="5434150" cy="4023360"/>
          </a:xfrm>
        </p:spPr>
        <p:txBody>
          <a:bodyPr/>
          <a:lstStyle/>
          <a:p>
            <a:r>
              <a:rPr lang="en-US" sz="3200" dirty="0"/>
              <a:t>Right to know crime for which you are being charged.</a:t>
            </a:r>
          </a:p>
          <a:p>
            <a:r>
              <a:rPr lang="en-US" sz="3200" dirty="0"/>
              <a:t>Right to know the names of the arresting officers.</a:t>
            </a:r>
          </a:p>
          <a:p>
            <a:r>
              <a:rPr lang="en-US" sz="3200" dirty="0"/>
              <a:t>Right to use the phone soon after being bought into the station.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5695406" cy="4023360"/>
          </a:xfrm>
        </p:spPr>
        <p:txBody>
          <a:bodyPr>
            <a:noAutofit/>
          </a:bodyPr>
          <a:lstStyle/>
          <a:p>
            <a:r>
              <a:rPr lang="en-US" sz="3200" dirty="0"/>
              <a:t>Right to remain silent.</a:t>
            </a:r>
          </a:p>
          <a:p>
            <a:r>
              <a:rPr lang="en-US" sz="3200" dirty="0"/>
              <a:t>Right to talk to an attorney before hand.</a:t>
            </a:r>
          </a:p>
          <a:p>
            <a:r>
              <a:rPr lang="en-US" sz="3200" dirty="0"/>
              <a:t>Right to have an attorney present during questioning.</a:t>
            </a:r>
          </a:p>
          <a:p>
            <a:r>
              <a:rPr lang="en-US" sz="3200" dirty="0"/>
              <a:t>Right to a fair trial.</a:t>
            </a:r>
          </a:p>
          <a:p>
            <a:r>
              <a:rPr lang="en-US" sz="3200" dirty="0"/>
              <a:t>Presumed innocent until proven guilty</a:t>
            </a:r>
          </a:p>
        </p:txBody>
      </p:sp>
    </p:spTree>
    <p:extLst>
      <p:ext uri="{BB962C8B-B14F-4D97-AF65-F5344CB8AC3E}">
        <p14:creationId xmlns:p14="http://schemas.microsoft.com/office/powerpoint/2010/main" val="398812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final charge to the jury is given by the defendant’s lawyer.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False.</a:t>
            </a:r>
          </a:p>
          <a:p>
            <a:r>
              <a:rPr lang="en-US" dirty="0"/>
              <a:t>The judge, impartial referee gives legal input.</a:t>
            </a:r>
          </a:p>
        </p:txBody>
      </p:sp>
    </p:spTree>
    <p:extLst>
      <p:ext uri="{BB962C8B-B14F-4D97-AF65-F5344CB8AC3E}">
        <p14:creationId xmlns:p14="http://schemas.microsoft.com/office/powerpoint/2010/main" val="323370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civil case, the decision of the jury must be unanimous.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  <a:p>
            <a:r>
              <a:rPr lang="en-US" dirty="0"/>
              <a:t>Criminal case – unanimous (everyone agrees)</a:t>
            </a:r>
          </a:p>
          <a:p>
            <a:r>
              <a:rPr lang="en-US" dirty="0"/>
              <a:t>Civil case – majority rule</a:t>
            </a:r>
          </a:p>
        </p:txBody>
      </p:sp>
    </p:spTree>
    <p:extLst>
      <p:ext uri="{BB962C8B-B14F-4D97-AF65-F5344CB8AC3E}">
        <p14:creationId xmlns:p14="http://schemas.microsoft.com/office/powerpoint/2010/main" val="283042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11" y="286603"/>
            <a:ext cx="11560629" cy="1450757"/>
          </a:xfrm>
        </p:spPr>
        <p:txBody>
          <a:bodyPr>
            <a:normAutofit fontScale="90000"/>
          </a:bodyPr>
          <a:lstStyle/>
          <a:p>
            <a:r>
              <a:rPr lang="en-US" dirty="0"/>
              <a:t>School officials are allowed to search students without a search warrant if they have reasonable grounds.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58792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91" y="286603"/>
            <a:ext cx="11390812" cy="1450757"/>
          </a:xfrm>
        </p:spPr>
        <p:txBody>
          <a:bodyPr>
            <a:normAutofit/>
          </a:bodyPr>
          <a:lstStyle/>
          <a:p>
            <a:r>
              <a:rPr lang="en-US" dirty="0"/>
              <a:t>When an indictment is issued it means that the named person is guilty of a crime.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5943" y="758952"/>
            <a:ext cx="11861073" cy="3566160"/>
          </a:xfrm>
        </p:spPr>
        <p:txBody>
          <a:bodyPr>
            <a:noAutofit/>
          </a:bodyPr>
          <a:lstStyle/>
          <a:p>
            <a:r>
              <a:rPr lang="en-US" sz="4400" dirty="0"/>
              <a:t>Melissa Stinson was called for jury duty.  She was selected to serve as a juror in a case in which her cousin was the plaintiff.  The attorney for the defendant challenged her selection as a juror and asked that she be removed.  Later, Melissa told a friend that she was removed because of the attorney’s prejudice against her.  Was she correct?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31289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31075" y="758952"/>
            <a:ext cx="11325496" cy="3566160"/>
          </a:xfrm>
        </p:spPr>
        <p:txBody>
          <a:bodyPr>
            <a:noAutofit/>
          </a:bodyPr>
          <a:lstStyle/>
          <a:p>
            <a:r>
              <a:rPr lang="en-US" sz="5400" dirty="0"/>
              <a:t>Ronald </a:t>
            </a:r>
            <a:r>
              <a:rPr lang="en-US" sz="5400" dirty="0" err="1"/>
              <a:t>Borge</a:t>
            </a:r>
            <a:r>
              <a:rPr lang="en-US" sz="5400" dirty="0"/>
              <a:t> was caught by a police officer inside a supermarket at night.  The officer arrested him and, noticing the bulge in </a:t>
            </a:r>
            <a:r>
              <a:rPr lang="en-US" sz="5400" dirty="0" err="1"/>
              <a:t>Borge’s</a:t>
            </a:r>
            <a:r>
              <a:rPr lang="en-US" sz="5400" dirty="0"/>
              <a:t> pocket, frisked him. </a:t>
            </a:r>
            <a:r>
              <a:rPr lang="en-US" sz="5400" dirty="0" err="1"/>
              <a:t>Borge</a:t>
            </a:r>
            <a:r>
              <a:rPr lang="en-US" sz="5400" dirty="0"/>
              <a:t> claims that he was illegally frisked.  Do you agree with </a:t>
            </a:r>
            <a:r>
              <a:rPr lang="en-US" sz="5400" dirty="0" err="1"/>
              <a:t>Borge</a:t>
            </a:r>
            <a:r>
              <a:rPr lang="en-US" sz="5400" dirty="0"/>
              <a:t>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6836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65760" y="758952"/>
            <a:ext cx="11586754" cy="3566160"/>
          </a:xfrm>
        </p:spPr>
        <p:txBody>
          <a:bodyPr>
            <a:noAutofit/>
          </a:bodyPr>
          <a:lstStyle/>
          <a:p>
            <a:r>
              <a:rPr lang="en-US" sz="4800" dirty="0"/>
              <a:t>Angela Callaghan won a civil suit against Jonathan Smith and received a $5,000 judgment.  Smith had no money, was not employed, and owned no property.  Smith told Callaghan that she would never be able to get the $5,000 from him.  Was Smith correct?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2115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2852" y="889460"/>
            <a:ext cx="11374977" cy="3566160"/>
          </a:xfrm>
        </p:spPr>
        <p:txBody>
          <a:bodyPr>
            <a:noAutofit/>
          </a:bodyPr>
          <a:lstStyle/>
          <a:p>
            <a:r>
              <a:rPr lang="en-US" sz="5000" dirty="0"/>
              <a:t>Steven Ramos was named as the defendant in a lawsuit.  A process server was directed to deliver a summons to Ramos.  Not finding Ramos at home, the process server left the summons in </a:t>
            </a:r>
            <a:r>
              <a:rPr lang="en-US" sz="5000" dirty="0" err="1"/>
              <a:t>Ramo’s</a:t>
            </a:r>
            <a:r>
              <a:rPr lang="en-US" sz="5000" dirty="0"/>
              <a:t> mailbox.  Did Ramos receive proper notice of the lawsuit.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88003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en-US" sz="5400" b="1" dirty="0"/>
              <a:t>Steps to a Civil Trial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1097280" y="1845733"/>
            <a:ext cx="10946674" cy="4777135"/>
          </a:xfrm>
        </p:spPr>
        <p:txBody>
          <a:bodyPr rtlCol="0">
            <a:normAutofit fontScale="92500" lnSpcReduction="20000"/>
          </a:bodyPr>
          <a:lstStyle/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Complaint </a:t>
            </a:r>
            <a:r>
              <a:rPr lang="en-US" altLang="en-US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from Plaintiff</a:t>
            </a:r>
          </a:p>
          <a:p>
            <a:pPr marL="1085088" lvl="2" indent="-6096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3200" dirty="0"/>
              <a:t>Summons is filed &amp; served</a:t>
            </a: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Answer </a:t>
            </a:r>
            <a:r>
              <a:rPr lang="en-US" altLang="en-US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 Defendant</a:t>
            </a: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Methods of Discovery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Interrogations, depositions, requests for documents, medical &amp; physical exams</a:t>
            </a: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Pre-Trial Hearing </a:t>
            </a:r>
            <a:r>
              <a:rPr lang="en-US" altLang="en-US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Judge</a:t>
            </a: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r>
              <a:rPr lang="en-US" altLang="en-US" dirty="0"/>
              <a:t>Jury Selection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000" dirty="0"/>
              <a:t>Background, experience, relationships, attitudes, employment, education</a:t>
            </a: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>
              <a:buClr>
                <a:schemeClr val="tx1">
                  <a:lumMod val="75000"/>
                  <a:lumOff val="25000"/>
                </a:schemeClr>
              </a:buClr>
              <a:buFont typeface="Wingdings" pitchFamily="2" charset="2"/>
              <a:buAutoNum type="arabicPeriod"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7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Steps of a Civil Trial </a:t>
            </a:r>
            <a:r>
              <a:rPr lang="en-US" sz="5400" b="1" i="1" dirty="0"/>
              <a:t>Continued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Opening Statements</a:t>
            </a:r>
          </a:p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Introduction of Evidence</a:t>
            </a:r>
          </a:p>
          <a:p>
            <a:pPr marL="990600" lvl="1" indent="-5334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3000" dirty="0"/>
              <a:t>Real evidence, documentary evidence &amp; witnesses</a:t>
            </a:r>
          </a:p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Closing Arguments</a:t>
            </a:r>
          </a:p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Instructions to Jury by Judge</a:t>
            </a:r>
          </a:p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Verdict &amp; Judgment</a:t>
            </a:r>
          </a:p>
          <a:p>
            <a:pPr marL="742950" indent="-742950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 startAt="6"/>
              <a:defRPr/>
            </a:pPr>
            <a:r>
              <a:rPr lang="en-US" altLang="en-US" dirty="0"/>
              <a:t>Execution of Judgment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7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pleading?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legal document.</a:t>
            </a:r>
          </a:p>
        </p:txBody>
      </p:sp>
    </p:spTree>
    <p:extLst>
      <p:ext uri="{BB962C8B-B14F-4D97-AF65-F5344CB8AC3E}">
        <p14:creationId xmlns:p14="http://schemas.microsoft.com/office/powerpoint/2010/main" val="357414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files a complaint?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plaintiff</a:t>
            </a:r>
          </a:p>
        </p:txBody>
      </p:sp>
    </p:spTree>
    <p:extLst>
      <p:ext uri="{BB962C8B-B14F-4D97-AF65-F5344CB8AC3E}">
        <p14:creationId xmlns:p14="http://schemas.microsoft.com/office/powerpoint/2010/main" val="63565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pleading starts a Civil Trial?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Complaint</a:t>
            </a:r>
          </a:p>
        </p:txBody>
      </p:sp>
    </p:spTree>
    <p:extLst>
      <p:ext uri="{BB962C8B-B14F-4D97-AF65-F5344CB8AC3E}">
        <p14:creationId xmlns:p14="http://schemas.microsoft.com/office/powerpoint/2010/main" val="401673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reply to the Complaint?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14522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</TotalTime>
  <Words>801</Words>
  <Application>Microsoft Office PowerPoint</Application>
  <PresentationFormat>Widescreen</PresentationFormat>
  <Paragraphs>114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Wingdings</vt:lpstr>
      <vt:lpstr>Retrospect</vt:lpstr>
      <vt:lpstr>Ch. 6 Business Law Review PowerPoint</vt:lpstr>
      <vt:lpstr>PowerPoint Presentation</vt:lpstr>
      <vt:lpstr>The Miranda Rights</vt:lpstr>
      <vt:lpstr>Steps to a Civil Trial</vt:lpstr>
      <vt:lpstr>Steps of a Civil Trial Continued</vt:lpstr>
      <vt:lpstr>What is a pleading?</vt:lpstr>
      <vt:lpstr>Who files a complaint?</vt:lpstr>
      <vt:lpstr>What pleading starts a Civil Trial?</vt:lpstr>
      <vt:lpstr>What is the reply to the Complaint?</vt:lpstr>
      <vt:lpstr>What is the goal of each side of a civil case?</vt:lpstr>
      <vt:lpstr>Methods of Discovery</vt:lpstr>
      <vt:lpstr>Things asked of prospective jurors.</vt:lpstr>
      <vt:lpstr>When in court which side presents their opening statements first.</vt:lpstr>
      <vt:lpstr>Who gives instructions to the jurors before they decide the verdict to any case?</vt:lpstr>
      <vt:lpstr>Decision of a jury</vt:lpstr>
      <vt:lpstr>Written accusation issued by a grand jury.</vt:lpstr>
      <vt:lpstr>Procedure in which accused pleads to the charge.</vt:lpstr>
      <vt:lpstr>Formal written reply denying or admitting allegations of the complaint.</vt:lpstr>
      <vt:lpstr>Jury of inquiry that conducts a preliminary hearing.</vt:lpstr>
      <vt:lpstr>Court’s decision or determination in a case.</vt:lpstr>
      <vt:lpstr>Proceeding to decide whether or not to keep a minor in custody.</vt:lpstr>
      <vt:lpstr>Statement of plaintiff’s claim against the defendant.</vt:lpstr>
      <vt:lpstr>Money or other property left with the court to assure the defendant’s return to court.</vt:lpstr>
      <vt:lpstr>Civil and criminal trials begin the same way.</vt:lpstr>
      <vt:lpstr>A grand jury is a jury of inquiry that carries on its own investigations.</vt:lpstr>
      <vt:lpstr>Failure to answer a complaint on time can result in the loss of the case by default.</vt:lpstr>
      <vt:lpstr>Juries are made up of people who are experts  in the law.</vt:lpstr>
      <vt:lpstr>Criminal trials begin with the use of pleadings.</vt:lpstr>
      <vt:lpstr>Documentary evidence includes objects such as weapons.</vt:lpstr>
      <vt:lpstr>The final charge to the jury is given by the defendant’s lawyer.</vt:lpstr>
      <vt:lpstr>In a civil case, the decision of the jury must be unanimous.</vt:lpstr>
      <vt:lpstr>School officials are allowed to search students without a search warrant if they have reasonable grounds.</vt:lpstr>
      <vt:lpstr>When an indictment is issued it means that the named person is guilty of a crime.</vt:lpstr>
      <vt:lpstr>Melissa Stinson was called for jury duty.  She was selected to serve as a juror in a case in which her cousin was the plaintiff.  The attorney for the defendant challenged her selection as a juror and asked that she be removed.  Later, Melissa told a friend that she was removed because of the attorney’s prejudice against her.  Was she correct?</vt:lpstr>
      <vt:lpstr>Ronald Borge was caught by a police officer inside a supermarket at night.  The officer arrested him and, noticing the bulge in Borge’s pocket, frisked him. Borge claims that he was illegally frisked.  Do you agree with Borge?</vt:lpstr>
      <vt:lpstr>Angela Callaghan won a civil suit against Jonathan Smith and received a $5,000 judgment.  Smith had no money, was not employed, and owned no property.  Smith told Callaghan that she would never be able to get the $5,000 from him.  Was Smith correct? </vt:lpstr>
      <vt:lpstr>Steven Ramos was named as the defendant in a lawsuit.  A process server was directed to deliver a summons to Ramos.  Not finding Ramos at home, the process server left the summons in Ramo’s mailbox.  Did Ramos receive proper notice of the lawsuit.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45</cp:revision>
  <dcterms:created xsi:type="dcterms:W3CDTF">2019-02-11T19:46:27Z</dcterms:created>
  <dcterms:modified xsi:type="dcterms:W3CDTF">2024-05-16T17:04:42Z</dcterms:modified>
</cp:coreProperties>
</file>